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6DC"/>
    <a:srgbClr val="53BBE4"/>
    <a:srgbClr val="84CBEC"/>
    <a:srgbClr val="5C6AAE"/>
    <a:srgbClr val="DC1A14"/>
    <a:srgbClr val="831916"/>
    <a:srgbClr val="588817"/>
    <a:srgbClr val="1F215B"/>
    <a:srgbClr val="6C6C6C"/>
    <a:srgbClr val="A5B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94658"/>
  </p:normalViewPr>
  <p:slideViewPr>
    <p:cSldViewPr snapToGrid="0" snapToObjects="1">
      <p:cViewPr>
        <p:scale>
          <a:sx n="220" d="100"/>
          <a:sy n="220" d="100"/>
        </p:scale>
        <p:origin x="-2046" y="-53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22E6-C2D3-334E-A2AE-39B65204B3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C60A-AFB9-E742-9EBC-C4D69A5C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25E419-BD9B-EF43-99FB-765B8B5AD9BD}"/>
              </a:ext>
            </a:extLst>
          </p:cNvPr>
          <p:cNvSpPr/>
          <p:nvPr/>
        </p:nvSpPr>
        <p:spPr>
          <a:xfrm>
            <a:off x="730405" y="651214"/>
            <a:ext cx="18126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51A6DC"/>
                </a:solidFill>
              </a:rPr>
              <a:t>15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April, 6</a:t>
            </a:r>
            <a:r>
              <a:rPr lang="en-GB" sz="1100" baseline="30000" dirty="0">
                <a:solidFill>
                  <a:srgbClr val="51A6DC"/>
                </a:solidFill>
              </a:rPr>
              <a:t>th </a:t>
            </a:r>
            <a:r>
              <a:rPr lang="en-GB" sz="1100" dirty="0">
                <a:solidFill>
                  <a:srgbClr val="51A6DC"/>
                </a:solidFill>
              </a:rPr>
              <a:t>M</a:t>
            </a:r>
            <a:r>
              <a:rPr lang="en-GB" sz="1100" dirty="0" smtClean="0">
                <a:solidFill>
                  <a:srgbClr val="51A6DC"/>
                </a:solidFill>
              </a:rPr>
              <a:t>ay</a:t>
            </a:r>
            <a:r>
              <a:rPr lang="en-GB" sz="1100" dirty="0">
                <a:solidFill>
                  <a:srgbClr val="51A6DC"/>
                </a:solidFill>
              </a:rPr>
              <a:t>, 3</a:t>
            </a:r>
            <a:r>
              <a:rPr lang="en-GB" sz="1100" baseline="30000" dirty="0">
                <a:solidFill>
                  <a:srgbClr val="51A6DC"/>
                </a:solidFill>
              </a:rPr>
              <a:t>rd</a:t>
            </a:r>
            <a:r>
              <a:rPr lang="en-GB" sz="1100" dirty="0">
                <a:solidFill>
                  <a:srgbClr val="51A6DC"/>
                </a:solidFill>
              </a:rPr>
              <a:t> June, 24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June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498900"/>
            <a:ext cx="596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spc="20" dirty="0">
                <a:solidFill>
                  <a:srgbClr val="51A6DC"/>
                </a:solidFill>
              </a:rPr>
              <a:t>Jacket Potatoes, Tomato Pasta, salad bar and fresh fruit available daily</a:t>
            </a:r>
            <a:r>
              <a:rPr lang="en-US" sz="1200" b="1" spc="20">
                <a:solidFill>
                  <a:srgbClr val="51A6DC"/>
                </a:solidFill>
                <a:cs typeface="Aleo Bold Italic"/>
              </a:rPr>
              <a:t>. </a:t>
            </a:r>
            <a:endParaRPr lang="en-US" sz="1200" b="1" spc="20" dirty="0">
              <a:solidFill>
                <a:srgbClr val="51A6DC"/>
              </a:solidFill>
              <a:cs typeface="Aleo Bold Italic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07105"/>
              </p:ext>
            </p:extLst>
          </p:nvPr>
        </p:nvGraphicFramePr>
        <p:xfrm>
          <a:off x="1900964" y="1578749"/>
          <a:ext cx="5969035" cy="39277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mushroom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velouté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watercress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potato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Curried parsnip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Mu,Ce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Italian bean soup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Mu,Ce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 of celeriac soup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663850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chilli con carne, crushed nachos and sour cream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beef</a:t>
                      </a:r>
                      <a:b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Lasagne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chicken breast and sage and onion stuffing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Cowboy Pie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Fingers, tartare sauce and lemon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(F,G,E)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vegetable </a:t>
                      </a:r>
                      <a:r>
                        <a:rPr lang="en-GB" sz="9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tacos </a:t>
                      </a: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 cream, grated cheese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lentil bolognaise, penne pasta and parmesan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 cheese, red onion and spinach pasta bake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Cowboy pie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rolls with sweet chilli and coriander sauce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Rainbow slaw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leaves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and red onion salad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carrots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Cabbage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Cauliflower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tomato rice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(Ce)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Focaccia fingers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potatoes 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Crushed new potato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oven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chocolate chip pudding with chocolate sauce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Eccles cake tray bake with cream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Su,So,Se,Mk,L,G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and poppy seed pudding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 Streusel Cake 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 Granola Bar with yoghurt topping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11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25E419-BD9B-EF43-99FB-765B8B5AD9BD}"/>
              </a:ext>
            </a:extLst>
          </p:cNvPr>
          <p:cNvSpPr/>
          <p:nvPr/>
        </p:nvSpPr>
        <p:spPr>
          <a:xfrm>
            <a:off x="739282" y="651214"/>
            <a:ext cx="18126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51A6DC"/>
                </a:solidFill>
              </a:rPr>
              <a:t>22</a:t>
            </a:r>
            <a:r>
              <a:rPr lang="en-GB" sz="1100" baseline="30000" dirty="0">
                <a:solidFill>
                  <a:srgbClr val="51A6DC"/>
                </a:solidFill>
              </a:rPr>
              <a:t>nd</a:t>
            </a:r>
            <a:r>
              <a:rPr lang="en-GB" sz="1100" dirty="0">
                <a:solidFill>
                  <a:srgbClr val="51A6DC"/>
                </a:solidFill>
              </a:rPr>
              <a:t> April, 13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May, </a:t>
            </a:r>
          </a:p>
          <a:p>
            <a:pPr algn="ctr"/>
            <a:r>
              <a:rPr lang="en-GB" sz="1100" dirty="0">
                <a:solidFill>
                  <a:srgbClr val="51A6DC"/>
                </a:solidFill>
              </a:rPr>
              <a:t>10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June, 1</a:t>
            </a:r>
            <a:r>
              <a:rPr lang="en-GB" sz="1100" baseline="30000" dirty="0">
                <a:solidFill>
                  <a:srgbClr val="51A6DC"/>
                </a:solidFill>
              </a:rPr>
              <a:t>st</a:t>
            </a:r>
            <a:r>
              <a:rPr lang="en-GB" sz="1100" dirty="0">
                <a:solidFill>
                  <a:srgbClr val="51A6DC"/>
                </a:solidFill>
              </a:rPr>
              <a:t> July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498900"/>
            <a:ext cx="596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spc="20" dirty="0">
                <a:solidFill>
                  <a:srgbClr val="51A6DC"/>
                </a:solidFill>
              </a:rPr>
              <a:t>Jacket </a:t>
            </a:r>
            <a:r>
              <a:rPr lang="en-GB" sz="1200" b="1" spc="20" dirty="0" smtClean="0">
                <a:solidFill>
                  <a:srgbClr val="51A6DC"/>
                </a:solidFill>
              </a:rPr>
              <a:t>potatoes</a:t>
            </a:r>
            <a:r>
              <a:rPr lang="en-GB" sz="1200" b="1" spc="20" dirty="0">
                <a:solidFill>
                  <a:srgbClr val="51A6DC"/>
                </a:solidFill>
              </a:rPr>
              <a:t>, Tomato </a:t>
            </a:r>
            <a:r>
              <a:rPr lang="en-GB" sz="1200" b="1" spc="20" dirty="0" smtClean="0">
                <a:solidFill>
                  <a:srgbClr val="51A6DC"/>
                </a:solidFill>
              </a:rPr>
              <a:t>pasta</a:t>
            </a:r>
            <a:r>
              <a:rPr lang="en-GB" sz="1200" b="1" spc="20" dirty="0">
                <a:solidFill>
                  <a:srgbClr val="51A6DC"/>
                </a:solidFill>
              </a:rPr>
              <a:t>, salad bar and fresh fruit available daily</a:t>
            </a:r>
            <a:r>
              <a:rPr lang="en-US" sz="1200" b="1" spc="20" dirty="0">
                <a:solidFill>
                  <a:srgbClr val="51A6DC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0886"/>
              </p:ext>
            </p:extLst>
          </p:nvPr>
        </p:nvGraphicFramePr>
        <p:xfrm>
          <a:off x="1900964" y="1578749"/>
          <a:ext cx="5969035" cy="39191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 and coriander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Butternut squash 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 of leek and potato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 and stilton 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French onion soup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663850"/>
                  </a:ext>
                </a:extLst>
              </a:tr>
              <a:tr h="73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Margherita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mince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nchilada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plait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pasta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fingers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tartare sauce and lemon wedges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(G,F,E)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(</a:t>
                      </a:r>
                      <a:r>
                        <a:rPr lang="en-GB" sz="900" b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Layered roasted vegetable, tomato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enchilada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potato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feta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spinach puff pastry pie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Macaroni, creamy cheese and leek crumble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gnocchi with tomato, mozzarella &amp; pesto, with garlic bread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G,So,Mu,Mk,E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  <a:endParaRPr lang="en-GB" sz="9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Panzanella salad (</a:t>
                      </a:r>
                      <a:r>
                        <a:rPr lang="en-GB" sz="9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Guacamole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Pickled red cabbage (Su)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Curly kale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carrots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Chefs </a:t>
                      </a:r>
                      <a:r>
                        <a:rPr lang="en-GB" sz="9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salad</a:t>
                      </a:r>
                      <a:endParaRPr lang="en-GB" sz="9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653798"/>
                  </a:ext>
                </a:extLst>
              </a:tr>
              <a:tr h="648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wedges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Thyme roast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oven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Orchard crumble with custard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strawberry jam sponge pudding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G,E,Mk,Su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tiramisu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 and cinnamon pie with shortcrust pastry and custard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</a:t>
                      </a:r>
                      <a:r>
                        <a:rPr lang="en-GB" sz="900" b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banoffee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cheesecake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40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25E419-BD9B-EF43-99FB-765B8B5AD9BD}"/>
              </a:ext>
            </a:extLst>
          </p:cNvPr>
          <p:cNvSpPr/>
          <p:nvPr/>
        </p:nvSpPr>
        <p:spPr>
          <a:xfrm>
            <a:off x="703771" y="636342"/>
            <a:ext cx="18126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51A6DC"/>
                </a:solidFill>
              </a:rPr>
              <a:t>29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April, 13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May,</a:t>
            </a:r>
          </a:p>
          <a:p>
            <a:pPr algn="ctr"/>
            <a:r>
              <a:rPr lang="en-GB" sz="1100" dirty="0">
                <a:solidFill>
                  <a:srgbClr val="51A6DC"/>
                </a:solidFill>
              </a:rPr>
              <a:t> 17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June, 8</a:t>
            </a:r>
            <a:r>
              <a:rPr lang="en-GB" sz="1100" baseline="30000" dirty="0">
                <a:solidFill>
                  <a:srgbClr val="51A6DC"/>
                </a:solidFill>
              </a:rPr>
              <a:t>th</a:t>
            </a:r>
            <a:r>
              <a:rPr lang="en-GB" sz="1100" dirty="0">
                <a:solidFill>
                  <a:srgbClr val="51A6DC"/>
                </a:solidFill>
              </a:rPr>
              <a:t> July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498900"/>
            <a:ext cx="596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spc="20">
                <a:solidFill>
                  <a:srgbClr val="51A6DC"/>
                </a:solidFill>
              </a:rPr>
              <a:t>Jacket </a:t>
            </a:r>
            <a:r>
              <a:rPr lang="en-GB" sz="1200" b="1" spc="20" smtClean="0">
                <a:solidFill>
                  <a:srgbClr val="51A6DC"/>
                </a:solidFill>
              </a:rPr>
              <a:t>potatoes</a:t>
            </a:r>
            <a:r>
              <a:rPr lang="en-GB" sz="1200" b="1" spc="20" dirty="0">
                <a:solidFill>
                  <a:srgbClr val="51A6DC"/>
                </a:solidFill>
              </a:rPr>
              <a:t>, </a:t>
            </a:r>
            <a:r>
              <a:rPr lang="en-GB" sz="1200" b="1" spc="20">
                <a:solidFill>
                  <a:srgbClr val="51A6DC"/>
                </a:solidFill>
              </a:rPr>
              <a:t>Tomato </a:t>
            </a:r>
            <a:r>
              <a:rPr lang="en-GB" sz="1200" b="1" spc="20" smtClean="0">
                <a:solidFill>
                  <a:srgbClr val="51A6DC"/>
                </a:solidFill>
              </a:rPr>
              <a:t>pasta</a:t>
            </a:r>
            <a:r>
              <a:rPr lang="en-GB" sz="1200" b="1" spc="20" dirty="0">
                <a:solidFill>
                  <a:srgbClr val="51A6DC"/>
                </a:solidFill>
              </a:rPr>
              <a:t>, salad bar and fresh fruit available daily</a:t>
            </a:r>
            <a:r>
              <a:rPr lang="en-US" sz="1200" b="1" spc="20" dirty="0">
                <a:solidFill>
                  <a:srgbClr val="51A6DC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18784"/>
              </p:ext>
            </p:extLst>
          </p:nvPr>
        </p:nvGraphicFramePr>
        <p:xfrm>
          <a:off x="1900964" y="1578749"/>
          <a:ext cx="5969035" cy="39191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chipotle &amp; rice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Cauliflower and cheddar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Moroccan carrot &amp; ginger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chunky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Chickpea and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</a:t>
                      </a:r>
                      <a:endParaRPr lang="en-GB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663850"/>
                  </a:ext>
                </a:extLst>
              </a:tr>
              <a:tr h="73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41045" algn="ctr"/>
                        </a:tabLs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meatballs served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tomato sauce with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asta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Cottage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Pork butchers’ sausages with gravy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korma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Mu,Ce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burgers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meatballs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served in a tomato sauce with Penne pasta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</a:t>
                      </a:r>
                      <a:r>
                        <a:rPr lang="en-GB" sz="900" b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puy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lentil shepherd's pie with sweet potato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sausages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korma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urry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Mu,Ce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</a:t>
                      </a: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 </a:t>
                      </a:r>
                      <a:r>
                        <a:rPr lang="en-GB" sz="9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 and corn burger with a mango and lime salsa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Chefs mixed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tomatoes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Mango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chutney </a:t>
                      </a:r>
                      <a:endParaRPr lang="en-GB" sz="9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653798"/>
                  </a:ext>
                </a:extLst>
              </a:tr>
              <a:tr h="648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Mashed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Naan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oven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pineapple and ginger cake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Blueberry </a:t>
                      </a:r>
                      <a:r>
                        <a:rPr lang="en-GB" sz="9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buttermilk </a:t>
                      </a: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Loaf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toffee pudding with toffee sauce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G,E,Mk,Su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and chocolate crumble with custard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Blueberry mess 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Mk,E</a:t>
                      </a:r>
                      <a:r>
                        <a:rPr lang="en-GB" sz="9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57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666</Words>
  <Application>Microsoft Office PowerPoint</Application>
  <PresentationFormat>A4 Paper (210x297 mm)</PresentationFormat>
  <Paragraphs>108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Aleo Bold Italic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Fulbrook</dc:creator>
  <cp:lastModifiedBy>Lynsey Elms</cp:lastModifiedBy>
  <cp:revision>216</cp:revision>
  <cp:lastPrinted>2017-09-27T12:58:54Z</cp:lastPrinted>
  <dcterms:created xsi:type="dcterms:W3CDTF">2017-05-18T11:03:17Z</dcterms:created>
  <dcterms:modified xsi:type="dcterms:W3CDTF">2024-05-13T08:27:19Z</dcterms:modified>
</cp:coreProperties>
</file>